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5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7115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333677"/>
            <a:ext cx="4914900" cy="1508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0F172A"/>
                </a:solidFill>
              </a:rPr>
              <a:t>Diabetic Retinopathy
Detection Using
Retinal Images</a:t>
            </a:r>
            <a:endParaRPr lang="en-US" sz="3294" dirty="0"/>
          </a:p>
        </p:txBody>
      </p:sp>
      <p:sp>
        <p:nvSpPr>
          <p:cNvPr id="4" name="Text 1"/>
          <p:cNvSpPr/>
          <p:nvPr/>
        </p:nvSpPr>
        <p:spPr>
          <a:xfrm>
            <a:off x="571500" y="2985278"/>
            <a:ext cx="491490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334155"/>
                </a:solidFill>
              </a:rPr>
              <a:t>A Deep Learning Approach with
Advanced Preprocessing</a:t>
            </a:r>
            <a:endParaRPr lang="en-US" sz="1704" dirty="0"/>
          </a:p>
        </p:txBody>
      </p:sp>
      <p:sp>
        <p:nvSpPr>
          <p:cNvPr id="5" name="Text 2"/>
          <p:cNvSpPr/>
          <p:nvPr/>
        </p:nvSpPr>
        <p:spPr>
          <a:xfrm>
            <a:off x="571500" y="3883605"/>
            <a:ext cx="275034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050" dirty="0">
                <a:solidFill>
                  <a:srgbClr val="334155"/>
                </a:solidFill>
              </a:rPr>
              <a:t>Elif Karapınar, Elif Keleş, Zehra Nur Demir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71500" y="4138994"/>
            <a:ext cx="4914900" cy="20571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0EA5E9"/>
                </a:solidFill>
              </a:rPr>
              <a:t>Gebze Technical University, Computer Engineering</a:t>
            </a:r>
            <a:endParaRPr lang="en-US" sz="885" dirty="0"/>
          </a:p>
        </p:txBody>
      </p:sp>
      <p:sp>
        <p:nvSpPr>
          <p:cNvPr id="7" name="Shape 4"/>
          <p:cNvSpPr/>
          <p:nvPr/>
        </p:nvSpPr>
        <p:spPr>
          <a:xfrm>
            <a:off x="4571999" y="0"/>
            <a:ext cx="4572002" cy="5143500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B3138D-E04B-A112-FEC9-B6581AD685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287"/>
          <a:stretch>
            <a:fillRect/>
          </a:stretch>
        </p:blipFill>
        <p:spPr>
          <a:xfrm>
            <a:off x="4571999" y="1312431"/>
            <a:ext cx="4681487" cy="21669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3584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EfficientNetB0 Architecture Optimizes Accuracy and Efficiency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571500" y="1069777"/>
            <a:ext cx="1714500" cy="778669"/>
          </a:xfrm>
          <a:prstGeom prst="rect">
            <a:avLst/>
          </a:prstGeom>
          <a:solidFill>
            <a:srgbClr val="F1F5F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Shape 2"/>
          <p:cNvSpPr/>
          <p:nvPr/>
        </p:nvSpPr>
        <p:spPr>
          <a:xfrm>
            <a:off x="571500" y="1069777"/>
            <a:ext cx="1714500" cy="42863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Shape 3"/>
          <p:cNvSpPr/>
          <p:nvPr/>
        </p:nvSpPr>
        <p:spPr>
          <a:xfrm>
            <a:off x="2271712" y="1069778"/>
            <a:ext cx="45719" cy="77866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7" name="Shape 4"/>
          <p:cNvSpPr/>
          <p:nvPr/>
        </p:nvSpPr>
        <p:spPr>
          <a:xfrm>
            <a:off x="557212" y="1848445"/>
            <a:ext cx="1714500" cy="1428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5"/>
          <p:cNvSpPr/>
          <p:nvPr/>
        </p:nvSpPr>
        <p:spPr>
          <a:xfrm>
            <a:off x="571499" y="1069777"/>
            <a:ext cx="45719" cy="764381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6"/>
          <p:cNvSpPr/>
          <p:nvPr/>
        </p:nvSpPr>
        <p:spPr>
          <a:xfrm>
            <a:off x="571500" y="1241227"/>
            <a:ext cx="1714500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EfficientNetB0 Backbone</a:t>
            </a:r>
            <a:endParaRPr lang="en-US" sz="987" dirty="0"/>
          </a:p>
        </p:txBody>
      </p:sp>
      <p:sp>
        <p:nvSpPr>
          <p:cNvPr id="10" name="Text 7"/>
          <p:cNvSpPr/>
          <p:nvPr/>
        </p:nvSpPr>
        <p:spPr>
          <a:xfrm>
            <a:off x="602930" y="1476971"/>
            <a:ext cx="1714500" cy="3107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64748B"/>
                </a:solidFill>
              </a:rPr>
              <a:t>ImageNet-Pretrained Feature Extractor</a:t>
            </a:r>
            <a:endParaRPr lang="en-US" sz="834" dirty="0"/>
          </a:p>
        </p:txBody>
      </p:sp>
      <p:sp>
        <p:nvSpPr>
          <p:cNvPr id="11" name="Shape 8"/>
          <p:cNvSpPr/>
          <p:nvPr/>
        </p:nvSpPr>
        <p:spPr>
          <a:xfrm>
            <a:off x="2428875" y="1069777"/>
            <a:ext cx="1714500" cy="778669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Shape 9"/>
          <p:cNvSpPr/>
          <p:nvPr/>
        </p:nvSpPr>
        <p:spPr>
          <a:xfrm>
            <a:off x="2428875" y="1069777"/>
            <a:ext cx="1714500" cy="42863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Shape 10"/>
          <p:cNvSpPr/>
          <p:nvPr/>
        </p:nvSpPr>
        <p:spPr>
          <a:xfrm>
            <a:off x="4129088" y="1069777"/>
            <a:ext cx="14288" cy="778669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1"/>
          <p:cNvSpPr/>
          <p:nvPr/>
        </p:nvSpPr>
        <p:spPr>
          <a:xfrm>
            <a:off x="2428875" y="1834158"/>
            <a:ext cx="1714500" cy="1428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Shape 12"/>
          <p:cNvSpPr/>
          <p:nvPr/>
        </p:nvSpPr>
        <p:spPr>
          <a:xfrm>
            <a:off x="2428875" y="1069777"/>
            <a:ext cx="14288" cy="778669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3"/>
          <p:cNvSpPr/>
          <p:nvPr/>
        </p:nvSpPr>
        <p:spPr>
          <a:xfrm>
            <a:off x="2428875" y="1241227"/>
            <a:ext cx="17145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Global Average Pooling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2428875" y="1464469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64748B"/>
                </a:solidFill>
              </a:rPr>
              <a:t>Spatial Dimension Reduction</a:t>
            </a:r>
            <a:endParaRPr lang="en-US" sz="834" dirty="0"/>
          </a:p>
        </p:txBody>
      </p:sp>
      <p:sp>
        <p:nvSpPr>
          <p:cNvPr id="18" name="Shape 15"/>
          <p:cNvSpPr/>
          <p:nvPr/>
        </p:nvSpPr>
        <p:spPr>
          <a:xfrm>
            <a:off x="4286250" y="1069777"/>
            <a:ext cx="1714500" cy="778669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Shape 16"/>
          <p:cNvSpPr/>
          <p:nvPr/>
        </p:nvSpPr>
        <p:spPr>
          <a:xfrm>
            <a:off x="4286250" y="1069777"/>
            <a:ext cx="1714500" cy="42863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Shape 17"/>
          <p:cNvSpPr/>
          <p:nvPr/>
        </p:nvSpPr>
        <p:spPr>
          <a:xfrm>
            <a:off x="5986463" y="1069777"/>
            <a:ext cx="14288" cy="778669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Shape 18"/>
          <p:cNvSpPr/>
          <p:nvPr/>
        </p:nvSpPr>
        <p:spPr>
          <a:xfrm>
            <a:off x="4286250" y="1834158"/>
            <a:ext cx="1714500" cy="1428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2" name="Shape 19"/>
          <p:cNvSpPr/>
          <p:nvPr/>
        </p:nvSpPr>
        <p:spPr>
          <a:xfrm>
            <a:off x="4286250" y="1069777"/>
            <a:ext cx="14288" cy="778669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Text 20"/>
          <p:cNvSpPr/>
          <p:nvPr/>
        </p:nvSpPr>
        <p:spPr>
          <a:xfrm>
            <a:off x="4286250" y="1241227"/>
            <a:ext cx="17145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Dropout Layer (0.3)</a:t>
            </a:r>
            <a:endParaRPr lang="en-US" sz="987" dirty="0"/>
          </a:p>
        </p:txBody>
      </p:sp>
      <p:sp>
        <p:nvSpPr>
          <p:cNvPr id="24" name="Text 21"/>
          <p:cNvSpPr/>
          <p:nvPr/>
        </p:nvSpPr>
        <p:spPr>
          <a:xfrm>
            <a:off x="4286250" y="1464469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64748B"/>
                </a:solidFill>
              </a:rPr>
              <a:t>Overfitting Mitigation</a:t>
            </a:r>
            <a:endParaRPr lang="en-US" sz="834" dirty="0"/>
          </a:p>
        </p:txBody>
      </p:sp>
      <p:sp>
        <p:nvSpPr>
          <p:cNvPr id="25" name="Shape 22"/>
          <p:cNvSpPr/>
          <p:nvPr/>
        </p:nvSpPr>
        <p:spPr>
          <a:xfrm>
            <a:off x="6143625" y="1069777"/>
            <a:ext cx="1714500" cy="764381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6" name="Shape 23"/>
          <p:cNvSpPr/>
          <p:nvPr/>
        </p:nvSpPr>
        <p:spPr>
          <a:xfrm>
            <a:off x="6143625" y="1069777"/>
            <a:ext cx="1714500" cy="42863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7" name="Shape 24"/>
          <p:cNvSpPr/>
          <p:nvPr/>
        </p:nvSpPr>
        <p:spPr>
          <a:xfrm>
            <a:off x="7843837" y="1069777"/>
            <a:ext cx="45719" cy="757236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Shape 25"/>
          <p:cNvSpPr/>
          <p:nvPr/>
        </p:nvSpPr>
        <p:spPr>
          <a:xfrm>
            <a:off x="6143625" y="1827013"/>
            <a:ext cx="1714500" cy="1428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9" name="Shape 26"/>
          <p:cNvSpPr/>
          <p:nvPr/>
        </p:nvSpPr>
        <p:spPr>
          <a:xfrm flipH="1">
            <a:off x="6097906" y="1069778"/>
            <a:ext cx="45719" cy="771524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0" name="Text 27"/>
          <p:cNvSpPr/>
          <p:nvPr/>
        </p:nvSpPr>
        <p:spPr>
          <a:xfrm>
            <a:off x="6143625" y="1241227"/>
            <a:ext cx="17145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Softmax Output Layer</a:t>
            </a:r>
            <a:endParaRPr lang="en-US" sz="987" dirty="0"/>
          </a:p>
        </p:txBody>
      </p:sp>
      <p:sp>
        <p:nvSpPr>
          <p:cNvPr id="31" name="Text 28"/>
          <p:cNvSpPr/>
          <p:nvPr/>
        </p:nvSpPr>
        <p:spPr>
          <a:xfrm>
            <a:off x="6143625" y="1464469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64748B"/>
                </a:solidFill>
              </a:rPr>
              <a:t>5-Class DR Severity Probabilities</a:t>
            </a:r>
            <a:endParaRPr lang="en-US" sz="834" dirty="0"/>
          </a:p>
        </p:txBody>
      </p:sp>
      <p:sp>
        <p:nvSpPr>
          <p:cNvPr id="32" name="Text 29"/>
          <p:cNvSpPr/>
          <p:nvPr/>
        </p:nvSpPr>
        <p:spPr>
          <a:xfrm>
            <a:off x="714375" y="2312789"/>
            <a:ext cx="24098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Feature Extraction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714375" y="2525316"/>
            <a:ext cx="24098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334155"/>
                </a:solidFill>
              </a:rPr>
              <a:t>Leverages compound scaling to balance depth, width, and resolution, providing superior feature representations for medical imaging.</a:t>
            </a:r>
            <a:endParaRPr lang="en-US" sz="780" dirty="0"/>
          </a:p>
        </p:txBody>
      </p:sp>
      <p:sp>
        <p:nvSpPr>
          <p:cNvPr id="34" name="Text 31"/>
          <p:cNvSpPr/>
          <p:nvPr/>
        </p:nvSpPr>
        <p:spPr>
          <a:xfrm>
            <a:off x="3438516" y="2312789"/>
            <a:ext cx="24098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Classification Head</a:t>
            </a:r>
            <a:endParaRPr lang="en-US" sz="784" dirty="0"/>
          </a:p>
        </p:txBody>
      </p:sp>
      <p:sp>
        <p:nvSpPr>
          <p:cNvPr id="35" name="Text 32"/>
          <p:cNvSpPr/>
          <p:nvPr/>
        </p:nvSpPr>
        <p:spPr>
          <a:xfrm>
            <a:off x="3438516" y="2525316"/>
            <a:ext cx="24098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334155"/>
                </a:solidFill>
              </a:rPr>
              <a:t>Custom-designed head replaces the original ImageNet classifier to adapt the model for the specific 5-level ordinal DR grading task.</a:t>
            </a:r>
            <a:endParaRPr lang="en-US" sz="780" dirty="0"/>
          </a:p>
        </p:txBody>
      </p:sp>
      <p:sp>
        <p:nvSpPr>
          <p:cNvPr id="36" name="Text 33"/>
          <p:cNvSpPr/>
          <p:nvPr/>
        </p:nvSpPr>
        <p:spPr>
          <a:xfrm>
            <a:off x="6162656" y="2312789"/>
            <a:ext cx="24098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Efficiency Focus</a:t>
            </a:r>
            <a:endParaRPr lang="en-US" sz="784" dirty="0"/>
          </a:p>
        </p:txBody>
      </p:sp>
      <p:sp>
        <p:nvSpPr>
          <p:cNvPr id="37" name="Text 34"/>
          <p:cNvSpPr/>
          <p:nvPr/>
        </p:nvSpPr>
        <p:spPr>
          <a:xfrm>
            <a:off x="6162656" y="2525316"/>
            <a:ext cx="24098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334155"/>
                </a:solidFill>
              </a:rPr>
              <a:t>EfficientNetB0 offers a favorable accuracy-to-parameter ratio, enabling high performance with lower computational overhead.</a:t>
            </a:r>
            <a:endParaRPr lang="en-US" sz="78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B00F6FA-12EC-A472-2700-45ACEC002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747" y="3262908"/>
            <a:ext cx="5468506" cy="158216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Two-Stage Transfer Learning Strategy Drives Convergence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571500" y="1241227"/>
            <a:ext cx="3857625" cy="741164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2"/>
          <p:cNvSpPr/>
          <p:nvPr/>
        </p:nvSpPr>
        <p:spPr>
          <a:xfrm>
            <a:off x="800100" y="1412677"/>
            <a:ext cx="340042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FFFF"/>
                </a:solidFill>
              </a:rPr>
              <a:t>Phase I: Warm-up</a:t>
            </a:r>
            <a:endParaRPr lang="en-US" sz="1193" dirty="0"/>
          </a:p>
        </p:txBody>
      </p:sp>
      <p:sp>
        <p:nvSpPr>
          <p:cNvPr id="6" name="Text 3"/>
          <p:cNvSpPr/>
          <p:nvPr/>
        </p:nvSpPr>
        <p:spPr>
          <a:xfrm>
            <a:off x="800100" y="1675209"/>
            <a:ext cx="340042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EA5E9"/>
                </a:solidFill>
              </a:rPr>
              <a:t>Initial Feature Adaptation</a:t>
            </a:r>
            <a:endParaRPr lang="en-US" sz="683" dirty="0"/>
          </a:p>
        </p:txBody>
      </p:sp>
      <p:sp>
        <p:nvSpPr>
          <p:cNvPr id="7" name="Shape 4"/>
          <p:cNvSpPr/>
          <p:nvPr/>
        </p:nvSpPr>
        <p:spPr>
          <a:xfrm>
            <a:off x="571500" y="2153841"/>
            <a:ext cx="3857625" cy="2193131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5"/>
          <p:cNvSpPr/>
          <p:nvPr/>
        </p:nvSpPr>
        <p:spPr>
          <a:xfrm>
            <a:off x="571500" y="2153841"/>
            <a:ext cx="3857625" cy="28575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6"/>
          <p:cNvSpPr/>
          <p:nvPr/>
        </p:nvSpPr>
        <p:spPr>
          <a:xfrm>
            <a:off x="800100" y="2268141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Backbone Status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800100" y="2452092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Frozen (EfficientNetB0 weights locked)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800100" y="2709267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Learning Rate</a:t>
            </a:r>
            <a:endParaRPr lang="en-US" sz="784" dirty="0"/>
          </a:p>
        </p:txBody>
      </p:sp>
      <p:sp>
        <p:nvSpPr>
          <p:cNvPr id="12" name="Text 9"/>
          <p:cNvSpPr/>
          <p:nvPr/>
        </p:nvSpPr>
        <p:spPr>
          <a:xfrm>
            <a:off x="800100" y="2893219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1 × 10⁻³ (High for rapid head adaptation)</a:t>
            </a:r>
            <a:endParaRPr lang="en-US" sz="834" dirty="0"/>
          </a:p>
        </p:txBody>
      </p:sp>
      <p:sp>
        <p:nvSpPr>
          <p:cNvPr id="13" name="Text 10"/>
          <p:cNvSpPr/>
          <p:nvPr/>
        </p:nvSpPr>
        <p:spPr>
          <a:xfrm>
            <a:off x="800100" y="3150394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Duration</a:t>
            </a:r>
            <a:endParaRPr lang="en-US" sz="784" dirty="0"/>
          </a:p>
        </p:txBody>
      </p:sp>
      <p:sp>
        <p:nvSpPr>
          <p:cNvPr id="14" name="Text 11"/>
          <p:cNvSpPr/>
          <p:nvPr/>
        </p:nvSpPr>
        <p:spPr>
          <a:xfrm>
            <a:off x="800100" y="3334345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Initial 3 Epochs</a:t>
            </a:r>
            <a:endParaRPr lang="en-US" sz="834" dirty="0"/>
          </a:p>
        </p:txBody>
      </p:sp>
      <p:sp>
        <p:nvSpPr>
          <p:cNvPr id="15" name="Text 12"/>
          <p:cNvSpPr/>
          <p:nvPr/>
        </p:nvSpPr>
        <p:spPr>
          <a:xfrm>
            <a:off x="800100" y="3591520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Objective</a:t>
            </a:r>
            <a:endParaRPr lang="en-US" sz="784" dirty="0"/>
          </a:p>
        </p:txBody>
      </p:sp>
      <p:sp>
        <p:nvSpPr>
          <p:cNvPr id="16" name="Text 13"/>
          <p:cNvSpPr/>
          <p:nvPr/>
        </p:nvSpPr>
        <p:spPr>
          <a:xfrm>
            <a:off x="800100" y="3775472"/>
            <a:ext cx="3400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Train the classification head to interpret pretrained features for DR severity levels.</a:t>
            </a:r>
            <a:endParaRPr lang="en-US" sz="834" dirty="0"/>
          </a:p>
        </p:txBody>
      </p:sp>
      <p:sp>
        <p:nvSpPr>
          <p:cNvPr id="17" name="Shape 14"/>
          <p:cNvSpPr/>
          <p:nvPr/>
        </p:nvSpPr>
        <p:spPr>
          <a:xfrm>
            <a:off x="4714875" y="1241227"/>
            <a:ext cx="3857625" cy="741164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Text 15"/>
          <p:cNvSpPr/>
          <p:nvPr/>
        </p:nvSpPr>
        <p:spPr>
          <a:xfrm>
            <a:off x="4943475" y="1412677"/>
            <a:ext cx="340042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FFFF"/>
                </a:solidFill>
              </a:rPr>
              <a:t>Phase II: Fine-tuning</a:t>
            </a:r>
            <a:endParaRPr lang="en-US" sz="1193" dirty="0"/>
          </a:p>
        </p:txBody>
      </p:sp>
      <p:sp>
        <p:nvSpPr>
          <p:cNvPr id="19" name="Text 16"/>
          <p:cNvSpPr/>
          <p:nvPr/>
        </p:nvSpPr>
        <p:spPr>
          <a:xfrm>
            <a:off x="4943475" y="1675209"/>
            <a:ext cx="340042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EA5E9"/>
                </a:solidFill>
              </a:rPr>
              <a:t>Global Network Optimization</a:t>
            </a:r>
            <a:endParaRPr lang="en-US" sz="683" dirty="0"/>
          </a:p>
        </p:txBody>
      </p:sp>
      <p:sp>
        <p:nvSpPr>
          <p:cNvPr id="20" name="Shape 17"/>
          <p:cNvSpPr/>
          <p:nvPr/>
        </p:nvSpPr>
        <p:spPr>
          <a:xfrm>
            <a:off x="4714875" y="2153841"/>
            <a:ext cx="3857625" cy="2193131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Shape 18"/>
          <p:cNvSpPr/>
          <p:nvPr/>
        </p:nvSpPr>
        <p:spPr>
          <a:xfrm>
            <a:off x="4714875" y="2153841"/>
            <a:ext cx="3857625" cy="28575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2" name="Text 19"/>
          <p:cNvSpPr/>
          <p:nvPr/>
        </p:nvSpPr>
        <p:spPr>
          <a:xfrm>
            <a:off x="4943475" y="2268141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Backbone Status</a:t>
            </a:r>
            <a:endParaRPr lang="en-US" sz="784" dirty="0"/>
          </a:p>
        </p:txBody>
      </p:sp>
      <p:sp>
        <p:nvSpPr>
          <p:cNvPr id="23" name="Text 20"/>
          <p:cNvSpPr/>
          <p:nvPr/>
        </p:nvSpPr>
        <p:spPr>
          <a:xfrm>
            <a:off x="4943475" y="2452092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Unfrozen (All layers trainable)</a:t>
            </a:r>
            <a:endParaRPr lang="en-US" sz="834" dirty="0"/>
          </a:p>
        </p:txBody>
      </p:sp>
      <p:sp>
        <p:nvSpPr>
          <p:cNvPr id="24" name="Text 21"/>
          <p:cNvSpPr/>
          <p:nvPr/>
        </p:nvSpPr>
        <p:spPr>
          <a:xfrm>
            <a:off x="4943475" y="2709267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Learning Rate</a:t>
            </a:r>
            <a:endParaRPr lang="en-US" sz="784" dirty="0"/>
          </a:p>
        </p:txBody>
      </p:sp>
      <p:sp>
        <p:nvSpPr>
          <p:cNvPr id="25" name="Text 22"/>
          <p:cNvSpPr/>
          <p:nvPr/>
        </p:nvSpPr>
        <p:spPr>
          <a:xfrm>
            <a:off x="4943475" y="2893219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1 × 10⁻⁴ (Low for stable weight updates)</a:t>
            </a:r>
            <a:endParaRPr lang="en-US" sz="834" dirty="0"/>
          </a:p>
        </p:txBody>
      </p:sp>
      <p:sp>
        <p:nvSpPr>
          <p:cNvPr id="26" name="Text 23"/>
          <p:cNvSpPr/>
          <p:nvPr/>
        </p:nvSpPr>
        <p:spPr>
          <a:xfrm>
            <a:off x="4943475" y="3150394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Duration</a:t>
            </a:r>
            <a:endParaRPr lang="en-US" sz="784" dirty="0"/>
          </a:p>
        </p:txBody>
      </p:sp>
      <p:sp>
        <p:nvSpPr>
          <p:cNvPr id="27" name="Text 24"/>
          <p:cNvSpPr/>
          <p:nvPr/>
        </p:nvSpPr>
        <p:spPr>
          <a:xfrm>
            <a:off x="4943475" y="3334345"/>
            <a:ext cx="340042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Until Convergence (Restored at Epoch 5)</a:t>
            </a:r>
            <a:endParaRPr lang="en-US" sz="834" dirty="0"/>
          </a:p>
        </p:txBody>
      </p:sp>
      <p:sp>
        <p:nvSpPr>
          <p:cNvPr id="28" name="Text 25"/>
          <p:cNvSpPr/>
          <p:nvPr/>
        </p:nvSpPr>
        <p:spPr>
          <a:xfrm>
            <a:off x="4943475" y="3591520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Objective</a:t>
            </a:r>
            <a:endParaRPr lang="en-US" sz="784" dirty="0"/>
          </a:p>
        </p:txBody>
      </p:sp>
      <p:sp>
        <p:nvSpPr>
          <p:cNvPr id="29" name="Text 26"/>
          <p:cNvSpPr/>
          <p:nvPr/>
        </p:nvSpPr>
        <p:spPr>
          <a:xfrm>
            <a:off x="4943475" y="3775472"/>
            <a:ext cx="3400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Refine deep feature representations to capture subtle retinal pathologies.</a:t>
            </a:r>
            <a:endParaRPr lang="en-US" sz="834" dirty="0"/>
          </a:p>
        </p:txBody>
      </p:sp>
      <p:sp>
        <p:nvSpPr>
          <p:cNvPr id="30" name="Shape 27"/>
          <p:cNvSpPr/>
          <p:nvPr/>
        </p:nvSpPr>
        <p:spPr>
          <a:xfrm>
            <a:off x="571500" y="4375547"/>
            <a:ext cx="8001000" cy="59254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1" name="Shape 28"/>
          <p:cNvSpPr/>
          <p:nvPr/>
        </p:nvSpPr>
        <p:spPr>
          <a:xfrm>
            <a:off x="571500" y="4375547"/>
            <a:ext cx="8001000" cy="14288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29"/>
          <p:cNvSpPr/>
          <p:nvPr/>
        </p:nvSpPr>
        <p:spPr>
          <a:xfrm>
            <a:off x="571500" y="4461272"/>
            <a:ext cx="255269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Adaptive Scheduling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571500" y="4673798"/>
            <a:ext cx="2552691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334155"/>
                </a:solidFill>
              </a:rPr>
              <a:t>ReduceLROnPlateau strategy reduces LR when validation performance plateaus.</a:t>
            </a:r>
            <a:endParaRPr lang="en-US" sz="727" dirty="0"/>
          </a:p>
        </p:txBody>
      </p:sp>
      <p:sp>
        <p:nvSpPr>
          <p:cNvPr id="34" name="Text 31"/>
          <p:cNvSpPr/>
          <p:nvPr/>
        </p:nvSpPr>
        <p:spPr>
          <a:xfrm>
            <a:off x="3238491" y="4461272"/>
            <a:ext cx="255269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Early Stopping</a:t>
            </a:r>
            <a:endParaRPr lang="en-US" sz="784" dirty="0"/>
          </a:p>
        </p:txBody>
      </p:sp>
      <p:sp>
        <p:nvSpPr>
          <p:cNvPr id="35" name="Text 32"/>
          <p:cNvSpPr/>
          <p:nvPr/>
        </p:nvSpPr>
        <p:spPr>
          <a:xfrm>
            <a:off x="3238491" y="4673798"/>
            <a:ext cx="2552691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334155"/>
                </a:solidFill>
              </a:rPr>
              <a:t>Monitors validation QWK to prevent overfitting and restore best model weights.</a:t>
            </a:r>
            <a:endParaRPr lang="en-US" sz="727" dirty="0"/>
          </a:p>
        </p:txBody>
      </p:sp>
      <p:sp>
        <p:nvSpPr>
          <p:cNvPr id="36" name="Text 33"/>
          <p:cNvSpPr/>
          <p:nvPr/>
        </p:nvSpPr>
        <p:spPr>
          <a:xfrm>
            <a:off x="5905481" y="4461272"/>
            <a:ext cx="255269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Class Weighting</a:t>
            </a:r>
            <a:endParaRPr lang="en-US" sz="784" dirty="0"/>
          </a:p>
        </p:txBody>
      </p:sp>
      <p:sp>
        <p:nvSpPr>
          <p:cNvPr id="37" name="Text 34"/>
          <p:cNvSpPr/>
          <p:nvPr/>
        </p:nvSpPr>
        <p:spPr>
          <a:xfrm>
            <a:off x="5905481" y="4673798"/>
            <a:ext cx="2552691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27" dirty="0">
                <a:solidFill>
                  <a:srgbClr val="334155"/>
                </a:solidFill>
              </a:rPr>
              <a:t>Incorporated into loss function to mitigate the effects of dataset imbalance.</a:t>
            </a:r>
            <a:endParaRPr lang="en-US" sz="727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Quadratic Weighted Kappa (QWK) Reflects Clinical Reality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571500" y="1126927"/>
            <a:ext cx="378618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The Ordinal Nature of DR</a:t>
            </a:r>
            <a:endParaRPr lang="en-US" sz="1193" dirty="0"/>
          </a:p>
        </p:txBody>
      </p:sp>
      <p:sp>
        <p:nvSpPr>
          <p:cNvPr id="5" name="Text 2"/>
          <p:cNvSpPr/>
          <p:nvPr/>
        </p:nvSpPr>
        <p:spPr>
          <a:xfrm>
            <a:off x="571500" y="1475184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Sequential Progression</a:t>
            </a:r>
            <a:endParaRPr lang="en-US" sz="987" dirty="0"/>
          </a:p>
        </p:txBody>
      </p:sp>
      <p:sp>
        <p:nvSpPr>
          <p:cNvPr id="6" name="Text 3"/>
          <p:cNvSpPr/>
          <p:nvPr/>
        </p:nvSpPr>
        <p:spPr>
          <a:xfrm>
            <a:off x="571500" y="1727002"/>
            <a:ext cx="3786188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Diabetic retinopathy severity labels are ordinal, following a natural progression from No DR to Proliferative DR.</a:t>
            </a:r>
            <a:endParaRPr lang="en-US" sz="942" dirty="0"/>
          </a:p>
        </p:txBody>
      </p:sp>
      <p:sp>
        <p:nvSpPr>
          <p:cNvPr id="7" name="Text 4"/>
          <p:cNvSpPr/>
          <p:nvPr/>
        </p:nvSpPr>
        <p:spPr>
          <a:xfrm>
            <a:off x="571500" y="2309887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Clinical Impact of Errors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571500" y="2561704"/>
            <a:ext cx="3786188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Standard accuracy treats all errors equally. However, misclassifying a Mild case as Proliferative is clinically more severe than misclassifying it as Moderate.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4786313" y="1126927"/>
            <a:ext cx="378618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QWK Properties &amp; Relevance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4786313" y="1475184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Quadratic Penalty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4786313" y="1727002"/>
            <a:ext cx="3786188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QWK applies a quadratic penalty to disagreements based on the distance between predicted and true labels, penalizing large discrepancies more heavily.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4786313" y="2515605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Diagnostic Reliability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4786313" y="2767422"/>
            <a:ext cx="3786188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By accounting for agreement occurring by chance, QWK provides a more informative and clinically relevant measure of diagnostic performance.</a:t>
            </a:r>
            <a:endParaRPr lang="en-US" sz="942" dirty="0"/>
          </a:p>
        </p:txBody>
      </p:sp>
      <p:sp>
        <p:nvSpPr>
          <p:cNvPr id="14" name="Shape 11"/>
          <p:cNvSpPr/>
          <p:nvPr/>
        </p:nvSpPr>
        <p:spPr>
          <a:xfrm>
            <a:off x="571500" y="4096941"/>
            <a:ext cx="8001000" cy="760809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Shape 12"/>
          <p:cNvSpPr/>
          <p:nvPr/>
        </p:nvSpPr>
        <p:spPr>
          <a:xfrm>
            <a:off x="571500" y="4096941"/>
            <a:ext cx="8001000" cy="28575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3"/>
          <p:cNvSpPr/>
          <p:nvPr/>
        </p:nvSpPr>
        <p:spPr>
          <a:xfrm>
            <a:off x="742950" y="4296966"/>
            <a:ext cx="7658100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i="1" dirty="0">
                <a:solidFill>
                  <a:srgbClr val="0F172A"/>
                </a:solidFill>
              </a:rPr>
              <a:t>"QWK is the gold standard for DR classification tasks, as it aligns model evaluation with the clinical decision-making process and the progressive nature of the disease."</a:t>
            </a:r>
            <a:endParaRPr lang="en-US" sz="987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Model Achieves Strong Agreement with Clinical Ground Truth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571500" y="1126927"/>
            <a:ext cx="2524116" cy="266105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EA5E9"/>
                </a:solidFill>
              </a:rPr>
              <a:t>Performance Metrics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571500" y="1507331"/>
            <a:ext cx="252411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4748B"/>
                </a:solidFill>
              </a:rPr>
              <a:t>Final QWK Score</a:t>
            </a:r>
            <a:endParaRPr lang="en-US" sz="683" dirty="0"/>
          </a:p>
        </p:txBody>
      </p:sp>
      <p:sp>
        <p:nvSpPr>
          <p:cNvPr id="6" name="Text 3"/>
          <p:cNvSpPr/>
          <p:nvPr/>
        </p:nvSpPr>
        <p:spPr>
          <a:xfrm>
            <a:off x="571500" y="1643063"/>
            <a:ext cx="252411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0.8444</a:t>
            </a:r>
            <a:endParaRPr lang="en-US" sz="1602" dirty="0"/>
          </a:p>
        </p:txBody>
      </p:sp>
      <p:sp>
        <p:nvSpPr>
          <p:cNvPr id="7" name="Text 4"/>
          <p:cNvSpPr/>
          <p:nvPr/>
        </p:nvSpPr>
        <p:spPr>
          <a:xfrm>
            <a:off x="571500" y="2069902"/>
            <a:ext cx="252411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4748B"/>
                </a:solidFill>
              </a:rPr>
              <a:t>Validation Accuracy</a:t>
            </a:r>
            <a:endParaRPr lang="en-US" sz="683" dirty="0"/>
          </a:p>
        </p:txBody>
      </p:sp>
      <p:sp>
        <p:nvSpPr>
          <p:cNvPr id="8" name="Text 5"/>
          <p:cNvSpPr/>
          <p:nvPr/>
        </p:nvSpPr>
        <p:spPr>
          <a:xfrm>
            <a:off x="571500" y="2205633"/>
            <a:ext cx="252411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75.68%</a:t>
            </a:r>
            <a:endParaRPr lang="en-US" sz="1602" dirty="0"/>
          </a:p>
        </p:txBody>
      </p:sp>
      <p:sp>
        <p:nvSpPr>
          <p:cNvPr id="9" name="Text 6"/>
          <p:cNvSpPr/>
          <p:nvPr/>
        </p:nvSpPr>
        <p:spPr>
          <a:xfrm>
            <a:off x="571500" y="2632472"/>
            <a:ext cx="252411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4748B"/>
                </a:solidFill>
              </a:rPr>
              <a:t>Validation AUC</a:t>
            </a:r>
            <a:endParaRPr lang="en-US" sz="683" dirty="0"/>
          </a:p>
        </p:txBody>
      </p:sp>
      <p:sp>
        <p:nvSpPr>
          <p:cNvPr id="10" name="Text 7"/>
          <p:cNvSpPr/>
          <p:nvPr/>
        </p:nvSpPr>
        <p:spPr>
          <a:xfrm>
            <a:off x="571500" y="2768203"/>
            <a:ext cx="252411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0.9207</a:t>
            </a:r>
            <a:endParaRPr lang="en-US" sz="1602" dirty="0"/>
          </a:p>
        </p:txBody>
      </p:sp>
      <p:sp>
        <p:nvSpPr>
          <p:cNvPr id="11" name="Text 8"/>
          <p:cNvSpPr/>
          <p:nvPr/>
        </p:nvSpPr>
        <p:spPr>
          <a:xfrm>
            <a:off x="3309928" y="1126927"/>
            <a:ext cx="2524116" cy="266105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EA5E9"/>
                </a:solidFill>
              </a:rPr>
              <a:t>Error Analysis</a:t>
            </a:r>
            <a:endParaRPr lang="en-US" sz="987" dirty="0"/>
          </a:p>
        </p:txBody>
      </p:sp>
      <p:sp>
        <p:nvSpPr>
          <p:cNvPr id="12" name="Text 9"/>
          <p:cNvSpPr/>
          <p:nvPr/>
        </p:nvSpPr>
        <p:spPr>
          <a:xfrm>
            <a:off x="3309928" y="1507331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High Precision:</a:t>
            </a:r>
            <a:r>
              <a:rPr lang="en-US" sz="780" dirty="0">
                <a:solidFill>
                  <a:srgbClr val="334155"/>
                </a:solidFill>
              </a:rPr>
              <a:t> Strongest performance in "No DR" category (171/172 correct), critical for screening.</a:t>
            </a:r>
            <a:endParaRPr lang="en-US" sz="734" dirty="0"/>
          </a:p>
        </p:txBody>
      </p:sp>
      <p:sp>
        <p:nvSpPr>
          <p:cNvPr id="13" name="Text 10"/>
          <p:cNvSpPr/>
          <p:nvPr/>
        </p:nvSpPr>
        <p:spPr>
          <a:xfrm>
            <a:off x="3309928" y="2075259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Ordinal Consistency:</a:t>
            </a:r>
            <a:r>
              <a:rPr lang="en-US" sz="780" dirty="0">
                <a:solidFill>
                  <a:srgbClr val="334155"/>
                </a:solidFill>
              </a:rPr>
              <a:t> Most misclassifications occurred between adjacent severity levels (e.g., Mild vs. Moderate).</a:t>
            </a:r>
            <a:endParaRPr lang="en-US" sz="734" dirty="0"/>
          </a:p>
        </p:txBody>
      </p:sp>
      <p:sp>
        <p:nvSpPr>
          <p:cNvPr id="14" name="Text 11"/>
          <p:cNvSpPr/>
          <p:nvPr/>
        </p:nvSpPr>
        <p:spPr>
          <a:xfrm>
            <a:off x="3309928" y="2643188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Advanced Stages:</a:t>
            </a:r>
            <a:r>
              <a:rPr lang="en-US" sz="780" dirty="0">
                <a:solidFill>
                  <a:srgbClr val="334155"/>
                </a:solidFill>
              </a:rPr>
              <a:t> Successfully identified a substantial portion of Severe and Proliferative cases despite dataset imbalance.</a:t>
            </a:r>
            <a:endParaRPr lang="en-US" sz="734" dirty="0"/>
          </a:p>
        </p:txBody>
      </p:sp>
      <p:sp>
        <p:nvSpPr>
          <p:cNvPr id="15" name="Text 12"/>
          <p:cNvSpPr/>
          <p:nvPr/>
        </p:nvSpPr>
        <p:spPr>
          <a:xfrm>
            <a:off x="6048356" y="1126927"/>
            <a:ext cx="2524116" cy="266105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EA5E9"/>
                </a:solidFill>
              </a:rPr>
              <a:t>Clinical Impact</a:t>
            </a:r>
            <a:endParaRPr lang="en-US" sz="987" dirty="0"/>
          </a:p>
        </p:txBody>
      </p:sp>
      <p:sp>
        <p:nvSpPr>
          <p:cNvPr id="16" name="Text 13"/>
          <p:cNvSpPr/>
          <p:nvPr/>
        </p:nvSpPr>
        <p:spPr>
          <a:xfrm>
            <a:off x="6048356" y="1507331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Scalability:</a:t>
            </a:r>
            <a:r>
              <a:rPr lang="en-US" sz="780" dirty="0">
                <a:solidFill>
                  <a:srgbClr val="334155"/>
                </a:solidFill>
              </a:rPr>
              <a:t> Automated grading reduces the diagnostic workload for ophthalmologists in large-scale programs.</a:t>
            </a:r>
            <a:endParaRPr lang="en-US" sz="734" dirty="0"/>
          </a:p>
        </p:txBody>
      </p:sp>
      <p:sp>
        <p:nvSpPr>
          <p:cNvPr id="17" name="Text 14"/>
          <p:cNvSpPr/>
          <p:nvPr/>
        </p:nvSpPr>
        <p:spPr>
          <a:xfrm>
            <a:off x="6048356" y="2075259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Reliability:</a:t>
            </a:r>
            <a:r>
              <a:rPr lang="en-US" sz="780" dirty="0">
                <a:solidFill>
                  <a:srgbClr val="334155"/>
                </a:solidFill>
              </a:rPr>
              <a:t> The high QWK score demonstrates agreement levels approaching expert human graders.</a:t>
            </a:r>
            <a:endParaRPr lang="en-US" sz="734" dirty="0"/>
          </a:p>
        </p:txBody>
      </p:sp>
      <p:sp>
        <p:nvSpPr>
          <p:cNvPr id="18" name="Text 15"/>
          <p:cNvSpPr/>
          <p:nvPr/>
        </p:nvSpPr>
        <p:spPr>
          <a:xfrm>
            <a:off x="6048356" y="2643188"/>
            <a:ext cx="2524116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334155"/>
                </a:solidFill>
              </a:rPr>
              <a:t>Future Work:</a:t>
            </a:r>
            <a:r>
              <a:rPr lang="en-US" sz="780" dirty="0">
                <a:solidFill>
                  <a:srgbClr val="334155"/>
                </a:solidFill>
              </a:rPr>
              <a:t> Integration of attention mechanisms and lesion-level localization for improved interpretability.</a:t>
            </a:r>
            <a:endParaRPr lang="en-US" sz="734" dirty="0"/>
          </a:p>
        </p:txBody>
      </p:sp>
      <p:sp>
        <p:nvSpPr>
          <p:cNvPr id="19" name="Shape 16"/>
          <p:cNvSpPr/>
          <p:nvPr/>
        </p:nvSpPr>
        <p:spPr>
          <a:xfrm>
            <a:off x="571500" y="3941564"/>
            <a:ext cx="8001000" cy="916186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Shape 17"/>
          <p:cNvSpPr/>
          <p:nvPr/>
        </p:nvSpPr>
        <p:spPr>
          <a:xfrm>
            <a:off x="571500" y="3941564"/>
            <a:ext cx="57150" cy="916186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Text 18"/>
          <p:cNvSpPr/>
          <p:nvPr/>
        </p:nvSpPr>
        <p:spPr>
          <a:xfrm>
            <a:off x="742950" y="4113014"/>
            <a:ext cx="76581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Final Conclusion</a:t>
            </a:r>
            <a:endParaRPr lang="en-US" sz="987" dirty="0"/>
          </a:p>
        </p:txBody>
      </p:sp>
      <p:sp>
        <p:nvSpPr>
          <p:cNvPr id="22" name="Text 19"/>
          <p:cNvSpPr/>
          <p:nvPr/>
        </p:nvSpPr>
        <p:spPr>
          <a:xfrm>
            <a:off x="742950" y="4364831"/>
            <a:ext cx="765810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FFFFFF">
                    <a:alpha val="90000"/>
                  </a:srgbClr>
                </a:solidFill>
              </a:rPr>
              <a:t>The proposed deep learning system, powered by EfficientNetB0 and a specialized preprocessing pipeline, provides a robust and clinically relevant solution for automated Diabetic Retinopathy screening, effectively balancing accuracy and diagnostic reliability.</a:t>
            </a:r>
            <a:endParaRPr lang="en-US" sz="78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DR Severity Progresses Through Five Clinical Stages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742950" y="1069777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Grade 0: No DR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742950" y="1293019"/>
            <a:ext cx="342900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Normal retinal vasculature; no visible abnormalities or lesions.</a:t>
            </a:r>
            <a:endParaRPr lang="en-US" sz="834" dirty="0"/>
          </a:p>
        </p:txBody>
      </p:sp>
      <p:sp>
        <p:nvSpPr>
          <p:cNvPr id="6" name="Text 3"/>
          <p:cNvSpPr/>
          <p:nvPr/>
        </p:nvSpPr>
        <p:spPr>
          <a:xfrm>
            <a:off x="742950" y="1624478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Grade 1: Mild DR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742950" y="1847720"/>
            <a:ext cx="342900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Earliest detectable signs; presence of small microaneurysms.</a:t>
            </a:r>
            <a:endParaRPr lang="en-US" sz="834" dirty="0"/>
          </a:p>
        </p:txBody>
      </p:sp>
      <p:sp>
        <p:nvSpPr>
          <p:cNvPr id="8" name="Text 5"/>
          <p:cNvSpPr/>
          <p:nvPr/>
        </p:nvSpPr>
        <p:spPr>
          <a:xfrm>
            <a:off x="742950" y="2179179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Grade 2: Moderate DR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742950" y="2402421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Increased vascular abnormalities, hemorrhages, and cotton wool spots.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742950" y="2893888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Grade 3: Severe DR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742950" y="3117131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Extensive hemorrhages and venous beading indicating significant ischemia.</a:t>
            </a:r>
            <a:endParaRPr lang="en-US" sz="834" dirty="0"/>
          </a:p>
        </p:txBody>
      </p:sp>
      <p:sp>
        <p:nvSpPr>
          <p:cNvPr id="12" name="Text 9"/>
          <p:cNvSpPr/>
          <p:nvPr/>
        </p:nvSpPr>
        <p:spPr>
          <a:xfrm>
            <a:off x="742950" y="3608598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F172A"/>
                </a:solidFill>
              </a:rPr>
              <a:t>Grade 4: Proliferative DR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742950" y="3831841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Abnormal neovascularization; high risk of vitreous hemorrhage and blindness.</a:t>
            </a:r>
            <a:endParaRPr lang="en-US" sz="834" dirty="0"/>
          </a:p>
        </p:txBody>
      </p:sp>
      <p:sp>
        <p:nvSpPr>
          <p:cNvPr id="14" name="Shape 11"/>
          <p:cNvSpPr/>
          <p:nvPr/>
        </p:nvSpPr>
        <p:spPr>
          <a:xfrm>
            <a:off x="4572000" y="1069777"/>
            <a:ext cx="4000500" cy="1714500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5107" y="1069777"/>
            <a:ext cx="2774259" cy="1714500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4572000" y="2898577"/>
            <a:ext cx="400050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27" dirty="0">
                <a:solidFill>
                  <a:srgbClr val="64748B"/>
                </a:solidFill>
              </a:rPr>
              <a:t>Clinical progression from healthy retina to advanced Proliferative DR</a:t>
            </a:r>
            <a:endParaRPr lang="en-US" sz="727" dirty="0"/>
          </a:p>
        </p:txBody>
      </p:sp>
      <p:sp>
        <p:nvSpPr>
          <p:cNvPr id="17" name="Shape 13"/>
          <p:cNvSpPr/>
          <p:nvPr/>
        </p:nvSpPr>
        <p:spPr>
          <a:xfrm>
            <a:off x="4572000" y="3091458"/>
            <a:ext cx="4000500" cy="1714500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120" y="3091458"/>
            <a:ext cx="3376231" cy="1714500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4572000" y="4920258"/>
            <a:ext cx="400050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27" dirty="0">
                <a:solidFill>
                  <a:srgbClr val="64748B"/>
                </a:solidFill>
              </a:rPr>
              <a:t>Visual markers of retinal vascular damage</a:t>
            </a:r>
            <a:endParaRPr lang="en-US" sz="72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524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APTOS 2019 Dataset Presents Real-World Class Imbalance</a:t>
            </a:r>
            <a:endParaRPr lang="en-US" sz="1602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126927"/>
            <a:ext cx="4400550" cy="214312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571500" y="3498652"/>
            <a:ext cx="1612004" cy="269677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2"/>
          <p:cNvSpPr/>
          <p:nvPr/>
        </p:nvSpPr>
        <p:spPr>
          <a:xfrm>
            <a:off x="571500" y="3498652"/>
            <a:ext cx="1612004" cy="269677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DR Severity Grade</a:t>
            </a:r>
            <a:endParaRPr lang="en-US" sz="784" dirty="0"/>
          </a:p>
        </p:txBody>
      </p:sp>
      <p:sp>
        <p:nvSpPr>
          <p:cNvPr id="7" name="Shape 3"/>
          <p:cNvSpPr/>
          <p:nvPr/>
        </p:nvSpPr>
        <p:spPr>
          <a:xfrm>
            <a:off x="2183504" y="3498652"/>
            <a:ext cx="1579411" cy="269677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Text 4"/>
          <p:cNvSpPr/>
          <p:nvPr/>
        </p:nvSpPr>
        <p:spPr>
          <a:xfrm>
            <a:off x="2183504" y="3498652"/>
            <a:ext cx="1579411" cy="269677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Clinical Diagnosis</a:t>
            </a:r>
            <a:endParaRPr lang="en-US" sz="784" dirty="0"/>
          </a:p>
        </p:txBody>
      </p:sp>
      <p:sp>
        <p:nvSpPr>
          <p:cNvPr id="9" name="Shape 5"/>
          <p:cNvSpPr/>
          <p:nvPr/>
        </p:nvSpPr>
        <p:spPr>
          <a:xfrm>
            <a:off x="3762915" y="3498652"/>
            <a:ext cx="1209135" cy="269677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6"/>
          <p:cNvSpPr/>
          <p:nvPr/>
        </p:nvSpPr>
        <p:spPr>
          <a:xfrm>
            <a:off x="3762915" y="3498652"/>
            <a:ext cx="1209135" cy="269677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Image Count</a:t>
            </a:r>
            <a:endParaRPr lang="en-US" sz="784" dirty="0"/>
          </a:p>
        </p:txBody>
      </p:sp>
      <p:sp>
        <p:nvSpPr>
          <p:cNvPr id="11" name="Text 7"/>
          <p:cNvSpPr/>
          <p:nvPr/>
        </p:nvSpPr>
        <p:spPr>
          <a:xfrm>
            <a:off x="571500" y="3768328"/>
            <a:ext cx="1612004" cy="273248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Grade 0</a:t>
            </a:r>
            <a:endParaRPr lang="en-US" sz="834" dirty="0"/>
          </a:p>
        </p:txBody>
      </p:sp>
      <p:sp>
        <p:nvSpPr>
          <p:cNvPr id="12" name="Text 8"/>
          <p:cNvSpPr/>
          <p:nvPr/>
        </p:nvSpPr>
        <p:spPr>
          <a:xfrm>
            <a:off x="2183504" y="3768328"/>
            <a:ext cx="1579411" cy="273248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No DR</a:t>
            </a:r>
            <a:endParaRPr lang="en-US" sz="834" dirty="0"/>
          </a:p>
        </p:txBody>
      </p:sp>
      <p:sp>
        <p:nvSpPr>
          <p:cNvPr id="13" name="Text 9"/>
          <p:cNvSpPr/>
          <p:nvPr/>
        </p:nvSpPr>
        <p:spPr>
          <a:xfrm>
            <a:off x="3762915" y="3768328"/>
            <a:ext cx="1209135" cy="273248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1434</a:t>
            </a:r>
            <a:endParaRPr lang="en-US" sz="834" dirty="0"/>
          </a:p>
        </p:txBody>
      </p:sp>
      <p:sp>
        <p:nvSpPr>
          <p:cNvPr id="14" name="Text 10"/>
          <p:cNvSpPr/>
          <p:nvPr/>
        </p:nvSpPr>
        <p:spPr>
          <a:xfrm>
            <a:off x="571500" y="4041577"/>
            <a:ext cx="1612004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Grade 1</a:t>
            </a:r>
            <a:endParaRPr lang="en-US" sz="834" dirty="0"/>
          </a:p>
        </p:txBody>
      </p:sp>
      <p:sp>
        <p:nvSpPr>
          <p:cNvPr id="15" name="Text 11"/>
          <p:cNvSpPr/>
          <p:nvPr/>
        </p:nvSpPr>
        <p:spPr>
          <a:xfrm>
            <a:off x="2183504" y="4041577"/>
            <a:ext cx="1579411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Mild DR</a:t>
            </a:r>
            <a:endParaRPr lang="en-US" sz="834" dirty="0"/>
          </a:p>
        </p:txBody>
      </p:sp>
      <p:sp>
        <p:nvSpPr>
          <p:cNvPr id="16" name="Text 12"/>
          <p:cNvSpPr/>
          <p:nvPr/>
        </p:nvSpPr>
        <p:spPr>
          <a:xfrm>
            <a:off x="3762915" y="4041577"/>
            <a:ext cx="1209135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300</a:t>
            </a:r>
            <a:endParaRPr lang="en-US" sz="834" dirty="0"/>
          </a:p>
        </p:txBody>
      </p:sp>
      <p:sp>
        <p:nvSpPr>
          <p:cNvPr id="17" name="Text 13"/>
          <p:cNvSpPr/>
          <p:nvPr/>
        </p:nvSpPr>
        <p:spPr>
          <a:xfrm>
            <a:off x="571500" y="4318397"/>
            <a:ext cx="1612004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Grade 2</a:t>
            </a:r>
            <a:endParaRPr lang="en-US" sz="834" dirty="0"/>
          </a:p>
        </p:txBody>
      </p:sp>
      <p:sp>
        <p:nvSpPr>
          <p:cNvPr id="18" name="Text 14"/>
          <p:cNvSpPr/>
          <p:nvPr/>
        </p:nvSpPr>
        <p:spPr>
          <a:xfrm>
            <a:off x="2183504" y="4318397"/>
            <a:ext cx="1579411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Moderate DR</a:t>
            </a:r>
            <a:endParaRPr lang="en-US" sz="834" dirty="0"/>
          </a:p>
        </p:txBody>
      </p:sp>
      <p:sp>
        <p:nvSpPr>
          <p:cNvPr id="19" name="Text 15"/>
          <p:cNvSpPr/>
          <p:nvPr/>
        </p:nvSpPr>
        <p:spPr>
          <a:xfrm>
            <a:off x="3762915" y="4318397"/>
            <a:ext cx="1209135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808</a:t>
            </a:r>
            <a:endParaRPr lang="en-US" sz="834" dirty="0"/>
          </a:p>
        </p:txBody>
      </p:sp>
      <p:sp>
        <p:nvSpPr>
          <p:cNvPr id="20" name="Text 16"/>
          <p:cNvSpPr/>
          <p:nvPr/>
        </p:nvSpPr>
        <p:spPr>
          <a:xfrm>
            <a:off x="571500" y="4595217"/>
            <a:ext cx="1612004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Grade 3</a:t>
            </a:r>
            <a:endParaRPr lang="en-US" sz="834" dirty="0"/>
          </a:p>
        </p:txBody>
      </p:sp>
      <p:sp>
        <p:nvSpPr>
          <p:cNvPr id="21" name="Text 17"/>
          <p:cNvSpPr/>
          <p:nvPr/>
        </p:nvSpPr>
        <p:spPr>
          <a:xfrm>
            <a:off x="2183504" y="4595217"/>
            <a:ext cx="1579411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Severe DR</a:t>
            </a:r>
            <a:endParaRPr lang="en-US" sz="834" dirty="0"/>
          </a:p>
        </p:txBody>
      </p:sp>
      <p:sp>
        <p:nvSpPr>
          <p:cNvPr id="22" name="Text 18"/>
          <p:cNvSpPr/>
          <p:nvPr/>
        </p:nvSpPr>
        <p:spPr>
          <a:xfrm>
            <a:off x="3762915" y="4595217"/>
            <a:ext cx="1209135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154</a:t>
            </a:r>
            <a:endParaRPr lang="en-US" sz="834" dirty="0"/>
          </a:p>
        </p:txBody>
      </p:sp>
      <p:sp>
        <p:nvSpPr>
          <p:cNvPr id="23" name="Text 19"/>
          <p:cNvSpPr/>
          <p:nvPr/>
        </p:nvSpPr>
        <p:spPr>
          <a:xfrm>
            <a:off x="571500" y="4872038"/>
            <a:ext cx="1612004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Grade 4</a:t>
            </a:r>
            <a:endParaRPr lang="en-US" sz="834" dirty="0"/>
          </a:p>
        </p:txBody>
      </p:sp>
      <p:sp>
        <p:nvSpPr>
          <p:cNvPr id="24" name="Text 20"/>
          <p:cNvSpPr/>
          <p:nvPr/>
        </p:nvSpPr>
        <p:spPr>
          <a:xfrm>
            <a:off x="2183504" y="4872038"/>
            <a:ext cx="1579411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Proliferative DR</a:t>
            </a:r>
            <a:endParaRPr lang="en-US" sz="834" dirty="0"/>
          </a:p>
        </p:txBody>
      </p:sp>
      <p:sp>
        <p:nvSpPr>
          <p:cNvPr id="25" name="Text 21"/>
          <p:cNvSpPr/>
          <p:nvPr/>
        </p:nvSpPr>
        <p:spPr>
          <a:xfrm>
            <a:off x="3762915" y="4872038"/>
            <a:ext cx="1209135" cy="276820"/>
          </a:xfrm>
          <a:prstGeom prst="rect">
            <a:avLst/>
          </a:prstGeom>
          <a:noFill/>
          <a:ln/>
        </p:spPr>
        <p:txBody>
          <a:bodyPr wrap="square" lIns="68072" tIns="68072" rIns="68072" bIns="68072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234</a:t>
            </a:r>
            <a:endParaRPr lang="en-US" sz="834" dirty="0"/>
          </a:p>
        </p:txBody>
      </p:sp>
      <p:sp>
        <p:nvSpPr>
          <p:cNvPr id="26" name="Shape 22"/>
          <p:cNvSpPr/>
          <p:nvPr/>
        </p:nvSpPr>
        <p:spPr>
          <a:xfrm>
            <a:off x="5372100" y="1126927"/>
            <a:ext cx="3200400" cy="2286000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2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938" y="1126927"/>
            <a:ext cx="3380752" cy="2286000"/>
          </a:xfrm>
          <a:prstGeom prst="rect">
            <a:avLst/>
          </a:prstGeom>
        </p:spPr>
      </p:pic>
      <p:sp>
        <p:nvSpPr>
          <p:cNvPr id="28" name="Shape 23"/>
          <p:cNvSpPr/>
          <p:nvPr/>
        </p:nvSpPr>
        <p:spPr>
          <a:xfrm>
            <a:off x="5372100" y="3584377"/>
            <a:ext cx="3200400" cy="964406"/>
          </a:xfrm>
          <a:prstGeom prst="rect">
            <a:avLst/>
          </a:prstGeom>
          <a:solidFill>
            <a:srgbClr val="F0F9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9" name="Shape 24"/>
          <p:cNvSpPr/>
          <p:nvPr/>
        </p:nvSpPr>
        <p:spPr>
          <a:xfrm>
            <a:off x="5372100" y="3584377"/>
            <a:ext cx="28575" cy="964406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0" name="Text 25"/>
          <p:cNvSpPr/>
          <p:nvPr/>
        </p:nvSpPr>
        <p:spPr>
          <a:xfrm>
            <a:off x="5514975" y="3727252"/>
            <a:ext cx="29146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F172A"/>
                </a:solidFill>
              </a:rPr>
              <a:t>Imbalance Mitigation Strategy</a:t>
            </a:r>
            <a:endParaRPr lang="en-US" sz="784" dirty="0"/>
          </a:p>
        </p:txBody>
      </p:sp>
      <p:sp>
        <p:nvSpPr>
          <p:cNvPr id="31" name="Text 26"/>
          <p:cNvSpPr/>
          <p:nvPr/>
        </p:nvSpPr>
        <p:spPr>
          <a:xfrm>
            <a:off x="5514975" y="3939778"/>
            <a:ext cx="2914650" cy="4661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Balanced class weighting was implemented to ensure that under-represented severity classes contribute more strongly to the training loss.</a:t>
            </a:r>
            <a:endParaRPr lang="en-US" sz="83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Standardized Preprocessing Pipeline Improves Image Quality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571500" y="1326952"/>
            <a:ext cx="1839516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01</a:t>
            </a:r>
            <a:endParaRPr lang="en-US" sz="2436" dirty="0"/>
          </a:p>
        </p:txBody>
      </p:sp>
      <p:sp>
        <p:nvSpPr>
          <p:cNvPr id="5" name="Text 2"/>
          <p:cNvSpPr/>
          <p:nvPr/>
        </p:nvSpPr>
        <p:spPr>
          <a:xfrm>
            <a:off x="571500" y="1878806"/>
            <a:ext cx="1839516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EA5E9"/>
                </a:solidFill>
              </a:rPr>
              <a:t>Threshold-Based Cropping</a:t>
            </a:r>
            <a:endParaRPr lang="en-US" sz="987" dirty="0"/>
          </a:p>
        </p:txBody>
      </p:sp>
      <p:sp>
        <p:nvSpPr>
          <p:cNvPr id="6" name="Text 3"/>
          <p:cNvSpPr/>
          <p:nvPr/>
        </p:nvSpPr>
        <p:spPr>
          <a:xfrm>
            <a:off x="571500" y="2382441"/>
            <a:ext cx="1839516" cy="860041"/>
          </a:xfrm>
          <a:prstGeom prst="rect">
            <a:avLst/>
          </a:prstGeom>
          <a:noFill/>
          <a:ln/>
        </p:spPr>
        <p:txBody>
          <a:bodyPr wrap="square" lIns="0" tIns="136017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Removes non-informative black borders surrounding the retinal region to focus computational resources on relevant tissue.</a:t>
            </a:r>
            <a:endParaRPr lang="en-US" sz="834" dirty="0"/>
          </a:p>
        </p:txBody>
      </p:sp>
      <p:sp>
        <p:nvSpPr>
          <p:cNvPr id="7" name="Text 4"/>
          <p:cNvSpPr/>
          <p:nvPr/>
        </p:nvSpPr>
        <p:spPr>
          <a:xfrm>
            <a:off x="2625328" y="1326952"/>
            <a:ext cx="1839516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02</a:t>
            </a:r>
            <a:endParaRPr lang="en-US" sz="2436" dirty="0"/>
          </a:p>
        </p:txBody>
      </p:sp>
      <p:sp>
        <p:nvSpPr>
          <p:cNvPr id="8" name="Text 5"/>
          <p:cNvSpPr/>
          <p:nvPr/>
        </p:nvSpPr>
        <p:spPr>
          <a:xfrm>
            <a:off x="2625328" y="1878806"/>
            <a:ext cx="1839516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EA5E9"/>
                </a:solidFill>
              </a:rPr>
              <a:t>Spatial Alignment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2625328" y="2336006"/>
            <a:ext cx="1839516" cy="860041"/>
          </a:xfrm>
          <a:prstGeom prst="rect">
            <a:avLst/>
          </a:prstGeom>
          <a:noFill/>
          <a:ln/>
        </p:spPr>
        <p:txBody>
          <a:bodyPr wrap="square" lIns="0" tIns="136017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Utilizes intensity-based centroid estimation to center the retinal region, ensuring spatial consistency across the dataset.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4679156" y="1326952"/>
            <a:ext cx="1839516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03</a:t>
            </a:r>
            <a:endParaRPr lang="en-US" sz="2436" dirty="0"/>
          </a:p>
        </p:txBody>
      </p:sp>
      <p:sp>
        <p:nvSpPr>
          <p:cNvPr id="11" name="Text 8"/>
          <p:cNvSpPr/>
          <p:nvPr/>
        </p:nvSpPr>
        <p:spPr>
          <a:xfrm>
            <a:off x="4679156" y="1878806"/>
            <a:ext cx="1839516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EA5E9"/>
                </a:solidFill>
              </a:rPr>
              <a:t>CLAHE Enhancement</a:t>
            </a:r>
            <a:endParaRPr lang="en-US" sz="987" dirty="0"/>
          </a:p>
        </p:txBody>
      </p:sp>
      <p:sp>
        <p:nvSpPr>
          <p:cNvPr id="12" name="Text 9"/>
          <p:cNvSpPr/>
          <p:nvPr/>
        </p:nvSpPr>
        <p:spPr>
          <a:xfrm>
            <a:off x="4679156" y="2336006"/>
            <a:ext cx="1839516" cy="860041"/>
          </a:xfrm>
          <a:prstGeom prst="rect">
            <a:avLst/>
          </a:prstGeom>
          <a:noFill/>
          <a:ln/>
        </p:spPr>
        <p:txBody>
          <a:bodyPr wrap="square" lIns="0" tIns="136017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Applied to the green channel to maximize contrast of vascular structures and highlight subtle pathological lesions.</a:t>
            </a:r>
            <a:endParaRPr lang="en-US" sz="834" dirty="0"/>
          </a:p>
        </p:txBody>
      </p:sp>
      <p:sp>
        <p:nvSpPr>
          <p:cNvPr id="13" name="Text 10"/>
          <p:cNvSpPr/>
          <p:nvPr/>
        </p:nvSpPr>
        <p:spPr>
          <a:xfrm>
            <a:off x="6732984" y="1326952"/>
            <a:ext cx="1839516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04</a:t>
            </a:r>
            <a:endParaRPr lang="en-US" sz="2436" dirty="0"/>
          </a:p>
        </p:txBody>
      </p:sp>
      <p:sp>
        <p:nvSpPr>
          <p:cNvPr id="14" name="Text 11"/>
          <p:cNvSpPr/>
          <p:nvPr/>
        </p:nvSpPr>
        <p:spPr>
          <a:xfrm>
            <a:off x="6732984" y="1878806"/>
            <a:ext cx="1839516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EA5E9"/>
                </a:solidFill>
              </a:rPr>
              <a:t>Input Standardization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6732984" y="2336006"/>
            <a:ext cx="1839516" cy="860041"/>
          </a:xfrm>
          <a:prstGeom prst="rect">
            <a:avLst/>
          </a:prstGeom>
          <a:noFill/>
          <a:ln/>
        </p:spPr>
        <p:txBody>
          <a:bodyPr wrap="square" lIns="0" tIns="136017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Final resizing to 224x224 pixels and normalization to match ImageNet statistics for efficient transfer learning.</a:t>
            </a:r>
            <a:endParaRPr lang="en-US" sz="834" dirty="0"/>
          </a:p>
        </p:txBody>
      </p:sp>
      <p:sp>
        <p:nvSpPr>
          <p:cNvPr id="16" name="Shape 13"/>
          <p:cNvSpPr/>
          <p:nvPr/>
        </p:nvSpPr>
        <p:spPr>
          <a:xfrm>
            <a:off x="571500" y="3871913"/>
            <a:ext cx="8001000" cy="842963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Text 14"/>
          <p:cNvSpPr/>
          <p:nvPr/>
        </p:nvSpPr>
        <p:spPr>
          <a:xfrm>
            <a:off x="971550" y="4100513"/>
            <a:ext cx="73723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FFFFFF"/>
                </a:solidFill>
              </a:rPr>
              <a:t>This multi-stage pipeline reduces background noise and enhances diagnostically critical features, providing a robust foundation for high-accuracy deep learning classification.</a:t>
            </a:r>
            <a:endParaRPr lang="en-US" sz="942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0E8FF-F0CC-FEF4-21FA-E3DF72465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00" y="1012629"/>
            <a:ext cx="2034810" cy="800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6D67749-D831-3C9A-F503-73FA8A7CC2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9990" y="1021728"/>
            <a:ext cx="2014702" cy="8009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16ADB8-E1B3-D701-CE71-C8AF6A35E2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5422" y="1021729"/>
            <a:ext cx="1914800" cy="7918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63859C4-AE27-CA17-3194-CE3315078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5284" y="1021728"/>
            <a:ext cx="1858784" cy="8267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2DB90C8-4606-2F92-F219-CC65B5251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3A7483-6541-996B-11BD-0886D019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742" y="0"/>
            <a:ext cx="2785627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6A87E5-1B77-88D5-66F9-89F69E577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980" y="0"/>
            <a:ext cx="27856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26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563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5486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Threshold-Based Cropping Removes
Non-Informative Black Borders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571500" y="1477305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The Challenge</a:t>
            </a:r>
            <a:endParaRPr lang="en-US" sz="1193" dirty="0"/>
          </a:p>
        </p:txBody>
      </p:sp>
      <p:sp>
        <p:nvSpPr>
          <p:cNvPr id="5" name="Text 2"/>
          <p:cNvSpPr/>
          <p:nvPr/>
        </p:nvSpPr>
        <p:spPr>
          <a:xfrm>
            <a:off x="571500" y="1825563"/>
            <a:ext cx="8001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050" dirty="0">
                <a:solidFill>
                  <a:srgbClr val="334155"/>
                </a:solidFill>
              </a:rPr>
              <a:t>Raw retinal fundus images often contain significant black borders that occupy a large portion of the frame. These regions consume computational resources and introduce unnecessary background noise without providing any diagnostic information.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71500" y="2797113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Technical Implementation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857250" y="3145371"/>
            <a:ext cx="77152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Intensity-based thresholding is applied to identify the boundaries of the circular retinal region.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857250" y="3406118"/>
            <a:ext cx="77152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The algorithm automatically calculates the bounding box that encapsulates the active retinal area.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857250" y="3666865"/>
            <a:ext cx="77152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Non-informative pixels outside this bounding box are discarded, isolating the ROI (Region of Interest).</a:t>
            </a:r>
            <a:endParaRPr lang="en-US" sz="942" dirty="0"/>
          </a:p>
        </p:txBody>
      </p:sp>
      <p:sp>
        <p:nvSpPr>
          <p:cNvPr id="10" name="Shape 7"/>
          <p:cNvSpPr/>
          <p:nvPr/>
        </p:nvSpPr>
        <p:spPr>
          <a:xfrm>
            <a:off x="571500" y="4270511"/>
            <a:ext cx="8001000" cy="885825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Shape 8"/>
          <p:cNvSpPr/>
          <p:nvPr/>
        </p:nvSpPr>
        <p:spPr>
          <a:xfrm>
            <a:off x="571500" y="4270511"/>
            <a:ext cx="42863" cy="885825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9"/>
          <p:cNvSpPr/>
          <p:nvPr/>
        </p:nvSpPr>
        <p:spPr>
          <a:xfrm>
            <a:off x="857250" y="4499111"/>
            <a:ext cx="74295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i="1" dirty="0">
                <a:solidFill>
                  <a:srgbClr val="0F172A"/>
                </a:solidFill>
              </a:rPr>
              <a:t>"By isolating the retinal region, we ensure that the model's feature extraction is focused entirely on pathological markers, preventing distortion during subsequent resizing steps."</a:t>
            </a:r>
            <a:endParaRPr lang="en-US" sz="109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Spatial Alignment and Centering Ensure Input Consistency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571500" y="1326952"/>
            <a:ext cx="247650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01</a:t>
            </a:r>
            <a:endParaRPr lang="en-US" sz="2436" dirty="0"/>
          </a:p>
        </p:txBody>
      </p:sp>
      <p:sp>
        <p:nvSpPr>
          <p:cNvPr id="5" name="Text 2"/>
          <p:cNvSpPr/>
          <p:nvPr/>
        </p:nvSpPr>
        <p:spPr>
          <a:xfrm>
            <a:off x="571500" y="1907381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Method</a:t>
            </a:r>
            <a:endParaRPr lang="en-US" sz="1193" dirty="0"/>
          </a:p>
        </p:txBody>
      </p:sp>
      <p:sp>
        <p:nvSpPr>
          <p:cNvPr id="6" name="Text 3"/>
          <p:cNvSpPr/>
          <p:nvPr/>
        </p:nvSpPr>
        <p:spPr>
          <a:xfrm>
            <a:off x="571500" y="2312789"/>
            <a:ext cx="2476509" cy="10285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Intensity-based centroid estimation is employed to precisely locate the geometric center of the retinal region, accounting for variations in initial image capture.</a:t>
            </a:r>
            <a:endParaRPr lang="en-US" sz="942" dirty="0"/>
          </a:p>
        </p:txBody>
      </p:sp>
      <p:sp>
        <p:nvSpPr>
          <p:cNvPr id="7" name="Text 4"/>
          <p:cNvSpPr/>
          <p:nvPr/>
        </p:nvSpPr>
        <p:spPr>
          <a:xfrm>
            <a:off x="3333759" y="1326952"/>
            <a:ext cx="247650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02</a:t>
            </a:r>
            <a:endParaRPr lang="en-US" sz="2436" dirty="0"/>
          </a:p>
        </p:txBody>
      </p:sp>
      <p:sp>
        <p:nvSpPr>
          <p:cNvPr id="8" name="Text 5"/>
          <p:cNvSpPr/>
          <p:nvPr/>
        </p:nvSpPr>
        <p:spPr>
          <a:xfrm>
            <a:off x="3333759" y="1907381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Action</a:t>
            </a:r>
            <a:endParaRPr lang="en-US" sz="1193" dirty="0"/>
          </a:p>
        </p:txBody>
      </p:sp>
      <p:sp>
        <p:nvSpPr>
          <p:cNvPr id="9" name="Text 6"/>
          <p:cNvSpPr/>
          <p:nvPr/>
        </p:nvSpPr>
        <p:spPr>
          <a:xfrm>
            <a:off x="3333759" y="2312789"/>
            <a:ext cx="2476509" cy="10285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Images are spatially aligned by centering the identified retinal region within the standardized frame, ensuring a uniform coordinate system across the entire dataset.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6096019" y="1326952"/>
            <a:ext cx="247650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E2E8F0"/>
                </a:solidFill>
              </a:rPr>
              <a:t>03</a:t>
            </a:r>
            <a:endParaRPr lang="en-US" sz="2436" dirty="0"/>
          </a:p>
        </p:txBody>
      </p:sp>
      <p:sp>
        <p:nvSpPr>
          <p:cNvPr id="11" name="Text 8"/>
          <p:cNvSpPr/>
          <p:nvPr/>
        </p:nvSpPr>
        <p:spPr>
          <a:xfrm>
            <a:off x="6096019" y="1907381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EA5E9"/>
                </a:solidFill>
              </a:rPr>
              <a:t>Benefit</a:t>
            </a:r>
            <a:endParaRPr lang="en-US" sz="1193" dirty="0"/>
          </a:p>
        </p:txBody>
      </p:sp>
      <p:sp>
        <p:nvSpPr>
          <p:cNvPr id="12" name="Text 9"/>
          <p:cNvSpPr/>
          <p:nvPr/>
        </p:nvSpPr>
        <p:spPr>
          <a:xfrm>
            <a:off x="6096019" y="2312789"/>
            <a:ext cx="2476509" cy="10285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4155"/>
                </a:solidFill>
              </a:rPr>
              <a:t>Consistent positioning of anatomical landmarks like the optic nerve and macula allows the CNN to learn spatial features more effectively, reducing model variance.</a:t>
            </a:r>
            <a:endParaRPr lang="en-US" sz="942" dirty="0"/>
          </a:p>
        </p:txBody>
      </p:sp>
      <p:sp>
        <p:nvSpPr>
          <p:cNvPr id="13" name="Shape 10"/>
          <p:cNvSpPr/>
          <p:nvPr/>
        </p:nvSpPr>
        <p:spPr>
          <a:xfrm>
            <a:off x="571500" y="3912877"/>
            <a:ext cx="8001000" cy="703659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1"/>
          <p:cNvSpPr/>
          <p:nvPr/>
        </p:nvSpPr>
        <p:spPr>
          <a:xfrm>
            <a:off x="571500" y="3912877"/>
            <a:ext cx="8001000" cy="28575"/>
          </a:xfrm>
          <a:prstGeom prst="rect">
            <a:avLst/>
          </a:prstGeom>
          <a:solidFill>
            <a:srgbClr val="0F172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2"/>
          <p:cNvSpPr/>
          <p:nvPr/>
        </p:nvSpPr>
        <p:spPr>
          <a:xfrm>
            <a:off x="857250" y="4198627"/>
            <a:ext cx="7429500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i="1" dirty="0">
                <a:solidFill>
                  <a:srgbClr val="0F172A"/>
                </a:solidFill>
              </a:rPr>
              <a:t>"Standardizing the spatial orientation of retinal structures is a critical prerequisite for stable model convergence and high diagnostic reliability."</a:t>
            </a:r>
            <a:endParaRPr lang="en-US" sz="98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CLAHE on Green Channel Maximizes Vascular Contrast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571500" y="1241227"/>
            <a:ext cx="2476509" cy="3343415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Shape 2"/>
          <p:cNvSpPr/>
          <p:nvPr/>
        </p:nvSpPr>
        <p:spPr>
          <a:xfrm>
            <a:off x="571500" y="1241227"/>
            <a:ext cx="2476509" cy="28575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742950" y="1469827"/>
            <a:ext cx="213360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F172A"/>
                </a:solidFill>
              </a:rPr>
              <a:t>Adaptive Enhancement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742950" y="1807369"/>
            <a:ext cx="2133609" cy="7314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Contrast Limited Adaptive Histogram Equalization (</a:t>
            </a:r>
            <a:r>
              <a:rPr lang="en-US" sz="784" b="1" dirty="0">
                <a:solidFill>
                  <a:srgbClr val="0EA5E9"/>
                </a:solidFill>
              </a:rPr>
              <a:t>CLAHE</a:t>
            </a:r>
            <a:r>
              <a:rPr lang="en-US" sz="834" dirty="0">
                <a:solidFill>
                  <a:srgbClr val="334155"/>
                </a:solidFill>
              </a:rPr>
              <a:t>) is employed to overcome global lighting inconsistencies.</a:t>
            </a:r>
            <a:endParaRPr lang="en-US" sz="834" dirty="0"/>
          </a:p>
        </p:txBody>
      </p:sp>
      <p:sp>
        <p:nvSpPr>
          <p:cNvPr id="8" name="Text 5"/>
          <p:cNvSpPr/>
          <p:nvPr/>
        </p:nvSpPr>
        <p:spPr>
          <a:xfrm>
            <a:off x="1028700" y="2653122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1171575" y="2665623"/>
            <a:ext cx="1687767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Operates on small local regions (tiles) rather than the entire image.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1028700" y="3287437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11" name="Text 8"/>
          <p:cNvSpPr/>
          <p:nvPr/>
        </p:nvSpPr>
        <p:spPr>
          <a:xfrm>
            <a:off x="1171575" y="3299938"/>
            <a:ext cx="1660894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Limits contrast amplification to prevent noise over-enhancement.</a:t>
            </a:r>
            <a:endParaRPr lang="en-US" sz="834" dirty="0"/>
          </a:p>
        </p:txBody>
      </p:sp>
      <p:sp>
        <p:nvSpPr>
          <p:cNvPr id="12" name="Text 9"/>
          <p:cNvSpPr/>
          <p:nvPr/>
        </p:nvSpPr>
        <p:spPr>
          <a:xfrm>
            <a:off x="1028700" y="3921751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13" name="Text 10"/>
          <p:cNvSpPr/>
          <p:nvPr/>
        </p:nvSpPr>
        <p:spPr>
          <a:xfrm>
            <a:off x="1171575" y="3934253"/>
            <a:ext cx="1346569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Ensures uniform visibility across both central and peripheral retinal areas.</a:t>
            </a:r>
            <a:endParaRPr lang="en-US" sz="834" dirty="0"/>
          </a:p>
        </p:txBody>
      </p:sp>
      <p:sp>
        <p:nvSpPr>
          <p:cNvPr id="14" name="Shape 11"/>
          <p:cNvSpPr/>
          <p:nvPr/>
        </p:nvSpPr>
        <p:spPr>
          <a:xfrm>
            <a:off x="3333759" y="1241227"/>
            <a:ext cx="2476509" cy="3172355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Shape 12"/>
          <p:cNvSpPr/>
          <p:nvPr/>
        </p:nvSpPr>
        <p:spPr>
          <a:xfrm>
            <a:off x="3333759" y="1241227"/>
            <a:ext cx="2476509" cy="28575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3"/>
          <p:cNvSpPr/>
          <p:nvPr/>
        </p:nvSpPr>
        <p:spPr>
          <a:xfrm>
            <a:off x="3505209" y="1469827"/>
            <a:ext cx="2133609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F172A"/>
                </a:solidFill>
              </a:rPr>
              <a:t>Green Channel Selection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3505209" y="2002036"/>
            <a:ext cx="2133609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The </a:t>
            </a:r>
            <a:r>
              <a:rPr lang="en-US" sz="784" b="1" dirty="0">
                <a:solidFill>
                  <a:srgbClr val="0EA5E9"/>
                </a:solidFill>
              </a:rPr>
              <a:t>Green Channel</a:t>
            </a:r>
            <a:r>
              <a:rPr lang="en-US" sz="834" dirty="0">
                <a:solidFill>
                  <a:srgbClr val="334155"/>
                </a:solidFill>
              </a:rPr>
              <a:t> is isolated as the primary input for the detection model.</a:t>
            </a:r>
            <a:endParaRPr lang="en-US" sz="834" dirty="0"/>
          </a:p>
        </p:txBody>
      </p:sp>
      <p:sp>
        <p:nvSpPr>
          <p:cNvPr id="18" name="Text 15"/>
          <p:cNvSpPr/>
          <p:nvPr/>
        </p:nvSpPr>
        <p:spPr>
          <a:xfrm>
            <a:off x="3790959" y="2482062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19" name="Text 16"/>
          <p:cNvSpPr/>
          <p:nvPr/>
        </p:nvSpPr>
        <p:spPr>
          <a:xfrm>
            <a:off x="3933834" y="2494564"/>
            <a:ext cx="1654839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Provides the highest contrast between blood vessels and the retinal background.</a:t>
            </a:r>
            <a:endParaRPr lang="en-US" sz="834" dirty="0"/>
          </a:p>
        </p:txBody>
      </p:sp>
      <p:sp>
        <p:nvSpPr>
          <p:cNvPr id="20" name="Text 17"/>
          <p:cNvSpPr/>
          <p:nvPr/>
        </p:nvSpPr>
        <p:spPr>
          <a:xfrm>
            <a:off x="3790959" y="3116377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21" name="Text 18"/>
          <p:cNvSpPr/>
          <p:nvPr/>
        </p:nvSpPr>
        <p:spPr>
          <a:xfrm>
            <a:off x="3933834" y="3128879"/>
            <a:ext cx="1409440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Red Channel is often over-saturated in fundus photography.</a:t>
            </a:r>
            <a:endParaRPr lang="en-US" sz="834" dirty="0"/>
          </a:p>
        </p:txBody>
      </p:sp>
      <p:sp>
        <p:nvSpPr>
          <p:cNvPr id="22" name="Text 19"/>
          <p:cNvSpPr/>
          <p:nvPr/>
        </p:nvSpPr>
        <p:spPr>
          <a:xfrm>
            <a:off x="3790959" y="3750692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23" name="Text 20"/>
          <p:cNvSpPr/>
          <p:nvPr/>
        </p:nvSpPr>
        <p:spPr>
          <a:xfrm>
            <a:off x="3933834" y="3763194"/>
            <a:ext cx="1660782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Blue Channel typically contains high levels of noise and low signal.</a:t>
            </a:r>
            <a:endParaRPr lang="en-US" sz="834" dirty="0"/>
          </a:p>
        </p:txBody>
      </p:sp>
      <p:sp>
        <p:nvSpPr>
          <p:cNvPr id="24" name="Shape 21"/>
          <p:cNvSpPr/>
          <p:nvPr/>
        </p:nvSpPr>
        <p:spPr>
          <a:xfrm>
            <a:off x="6096019" y="1241227"/>
            <a:ext cx="2476509" cy="3160551"/>
          </a:xfrm>
          <a:prstGeom prst="rect">
            <a:avLst/>
          </a:prstGeom>
          <a:solidFill>
            <a:srgbClr val="F8FAF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5" name="Shape 22"/>
          <p:cNvSpPr/>
          <p:nvPr/>
        </p:nvSpPr>
        <p:spPr>
          <a:xfrm>
            <a:off x="6096019" y="1241227"/>
            <a:ext cx="2476509" cy="28575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6" name="Text 23"/>
          <p:cNvSpPr/>
          <p:nvPr/>
        </p:nvSpPr>
        <p:spPr>
          <a:xfrm>
            <a:off x="6267469" y="1469827"/>
            <a:ext cx="213360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F172A"/>
                </a:solidFill>
              </a:rPr>
              <a:t>Clinical Significance</a:t>
            </a:r>
            <a:endParaRPr lang="en-US" sz="987" dirty="0"/>
          </a:p>
        </p:txBody>
      </p:sp>
      <p:sp>
        <p:nvSpPr>
          <p:cNvPr id="27" name="Text 24"/>
          <p:cNvSpPr/>
          <p:nvPr/>
        </p:nvSpPr>
        <p:spPr>
          <a:xfrm>
            <a:off x="6267469" y="1807369"/>
            <a:ext cx="2133609" cy="5485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Enhanced feature visibility directly impacts the model's ability to distinguish between subtle DR grades.</a:t>
            </a:r>
            <a:endParaRPr lang="en-US" sz="834" dirty="0"/>
          </a:p>
        </p:txBody>
      </p:sp>
      <p:sp>
        <p:nvSpPr>
          <p:cNvPr id="28" name="Text 25"/>
          <p:cNvSpPr/>
          <p:nvPr/>
        </p:nvSpPr>
        <p:spPr>
          <a:xfrm>
            <a:off x="6553219" y="2470259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29" name="Text 26"/>
          <p:cNvSpPr/>
          <p:nvPr/>
        </p:nvSpPr>
        <p:spPr>
          <a:xfrm>
            <a:off x="6696094" y="2482760"/>
            <a:ext cx="120313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Sharpens the edges of</a:t>
            </a:r>
            <a:endParaRPr lang="en-US" sz="834" dirty="0"/>
          </a:p>
        </p:txBody>
      </p:sp>
      <p:sp>
        <p:nvSpPr>
          <p:cNvPr id="30" name="Text 27"/>
          <p:cNvSpPr/>
          <p:nvPr/>
        </p:nvSpPr>
        <p:spPr>
          <a:xfrm>
            <a:off x="6696094" y="2665623"/>
            <a:ext cx="95578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microaneurysms</a:t>
            </a:r>
            <a:endParaRPr lang="en-US" sz="784" dirty="0"/>
          </a:p>
        </p:txBody>
      </p:sp>
      <p:sp>
        <p:nvSpPr>
          <p:cNvPr id="31" name="Text 28"/>
          <p:cNvSpPr/>
          <p:nvPr/>
        </p:nvSpPr>
        <p:spPr>
          <a:xfrm>
            <a:off x="6696094" y="2827404"/>
            <a:ext cx="1495416" cy="3382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for easier detection.</a:t>
            </a:r>
            <a:endParaRPr lang="en-US" sz="834" dirty="0"/>
          </a:p>
        </p:txBody>
      </p:sp>
      <p:sp>
        <p:nvSpPr>
          <p:cNvPr id="32" name="Text 29"/>
          <p:cNvSpPr/>
          <p:nvPr/>
        </p:nvSpPr>
        <p:spPr>
          <a:xfrm>
            <a:off x="6553219" y="3104573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6696094" y="3117075"/>
            <a:ext cx="1542715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Improves the visibility of fine vascular structures and hemorrhages.</a:t>
            </a:r>
            <a:endParaRPr lang="en-US" sz="834" dirty="0"/>
          </a:p>
        </p:txBody>
      </p:sp>
      <p:sp>
        <p:nvSpPr>
          <p:cNvPr id="34" name="Text 31"/>
          <p:cNvSpPr/>
          <p:nvPr/>
        </p:nvSpPr>
        <p:spPr>
          <a:xfrm>
            <a:off x="6553219" y="3738888"/>
            <a:ext cx="114300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EA5E9"/>
                </a:solidFill>
              </a:rPr>
              <a:t>→</a:t>
            </a:r>
            <a:endParaRPr lang="en-US" sz="784" dirty="0"/>
          </a:p>
        </p:txBody>
      </p:sp>
      <p:sp>
        <p:nvSpPr>
          <p:cNvPr id="35" name="Text 32"/>
          <p:cNvSpPr/>
          <p:nvPr/>
        </p:nvSpPr>
        <p:spPr>
          <a:xfrm>
            <a:off x="6696094" y="3751390"/>
            <a:ext cx="1586499" cy="5211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Reduces inter-class confusion between Mild and Moderate stages.</a:t>
            </a:r>
            <a:endParaRPr lang="en-US" sz="83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85788"/>
            <a:ext cx="857250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F172A"/>
                </a:solidFill>
              </a:rPr>
              <a:t>Preprocessing Comparison: Before and After Enhancement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1493211" y="1041202"/>
            <a:ext cx="187132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F172A"/>
                </a:solidFill>
              </a:rPr>
              <a:t>Raw Fundus Image</a:t>
            </a:r>
            <a:endParaRPr lang="en-US" sz="1193" dirty="0"/>
          </a:p>
        </p:txBody>
      </p:sp>
      <p:sp>
        <p:nvSpPr>
          <p:cNvPr id="5" name="Shape 2"/>
          <p:cNvSpPr/>
          <p:nvPr/>
        </p:nvSpPr>
        <p:spPr>
          <a:xfrm>
            <a:off x="642938" y="1360884"/>
            <a:ext cx="3571875" cy="2143125"/>
          </a:xfrm>
          <a:prstGeom prst="rect">
            <a:avLst/>
          </a:prstGeom>
          <a:solidFill>
            <a:srgbClr val="0F172A"/>
          </a:solidFill>
          <a:ln w="9144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38" y="1360884"/>
            <a:ext cx="3571875" cy="2143125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" y="3603129"/>
            <a:ext cx="128588" cy="12858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5813" y="3589734"/>
            <a:ext cx="164387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Non-informative black borders</a:t>
            </a:r>
            <a:endParaRPr lang="en-US" sz="83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500" y="3815655"/>
            <a:ext cx="128588" cy="12858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85813" y="3802261"/>
            <a:ext cx="159975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Low contrast and dim lighting</a:t>
            </a:r>
            <a:endParaRPr lang="en-US" sz="834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500" y="4028182"/>
            <a:ext cx="128588" cy="12858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85813" y="4014788"/>
            <a:ext cx="162090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Inconsistent spatial alignment</a:t>
            </a:r>
            <a:endParaRPr lang="en-US" sz="834" dirty="0"/>
          </a:p>
        </p:txBody>
      </p:sp>
      <p:sp>
        <p:nvSpPr>
          <p:cNvPr id="13" name="Text 6"/>
          <p:cNvSpPr/>
          <p:nvPr/>
        </p:nvSpPr>
        <p:spPr>
          <a:xfrm>
            <a:off x="5810101" y="1041202"/>
            <a:ext cx="181002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0F172A"/>
                </a:solidFill>
              </a:rPr>
              <a:t>Enhanced Output</a:t>
            </a:r>
            <a:endParaRPr lang="en-US" sz="1193" dirty="0"/>
          </a:p>
        </p:txBody>
      </p:sp>
      <p:sp>
        <p:nvSpPr>
          <p:cNvPr id="14" name="Shape 7"/>
          <p:cNvSpPr/>
          <p:nvPr/>
        </p:nvSpPr>
        <p:spPr>
          <a:xfrm>
            <a:off x="4929188" y="1360884"/>
            <a:ext cx="3571875" cy="2143125"/>
          </a:xfrm>
          <a:prstGeom prst="rect">
            <a:avLst/>
          </a:prstGeom>
          <a:solidFill>
            <a:srgbClr val="0F172A"/>
          </a:solidFill>
          <a:ln w="9144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9188" y="1360884"/>
            <a:ext cx="3571875" cy="2143125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57750" y="3603129"/>
            <a:ext cx="128588" cy="128588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5072063" y="3589734"/>
            <a:ext cx="175920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Threshold-based border removal</a:t>
            </a:r>
            <a:endParaRPr lang="en-US" sz="834" dirty="0"/>
          </a:p>
        </p:txBody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7750" y="3815655"/>
            <a:ext cx="128588" cy="128588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5072063" y="3802261"/>
            <a:ext cx="186401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CLAHE-enhanced vascular contrast</a:t>
            </a:r>
            <a:endParaRPr lang="en-US" sz="834" dirty="0"/>
          </a:p>
        </p:txBody>
      </p:sp>
      <p:pic>
        <p:nvPicPr>
          <p:cNvPr id="20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57750" y="4028182"/>
            <a:ext cx="128588" cy="128588"/>
          </a:xfrm>
          <a:prstGeom prst="rect">
            <a:avLst/>
          </a:prstGeom>
        </p:spPr>
      </p:pic>
      <p:sp>
        <p:nvSpPr>
          <p:cNvPr id="21" name="Text 10"/>
          <p:cNvSpPr/>
          <p:nvPr/>
        </p:nvSpPr>
        <p:spPr>
          <a:xfrm>
            <a:off x="5072063" y="4014788"/>
            <a:ext cx="17625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334155"/>
                </a:solidFill>
              </a:rPr>
              <a:t>Standardized 224x224 resolution</a:t>
            </a:r>
            <a:endParaRPr lang="en-US" sz="834" dirty="0"/>
          </a:p>
        </p:txBody>
      </p:sp>
      <p:sp>
        <p:nvSpPr>
          <p:cNvPr id="22" name="Shape 11"/>
          <p:cNvSpPr/>
          <p:nvPr/>
        </p:nvSpPr>
        <p:spPr>
          <a:xfrm>
            <a:off x="571500" y="4313039"/>
            <a:ext cx="8001000" cy="557213"/>
          </a:xfrm>
          <a:prstGeom prst="rect">
            <a:avLst/>
          </a:prstGeom>
          <a:solidFill>
            <a:srgbClr val="F0F9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Shape 12"/>
          <p:cNvSpPr/>
          <p:nvPr/>
        </p:nvSpPr>
        <p:spPr>
          <a:xfrm>
            <a:off x="571500" y="4313039"/>
            <a:ext cx="28575" cy="557213"/>
          </a:xfrm>
          <a:prstGeom prst="rect">
            <a:avLst/>
          </a:prstGeom>
          <a:solidFill>
            <a:srgbClr val="0EA5E9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13"/>
          <p:cNvSpPr/>
          <p:nvPr/>
        </p:nvSpPr>
        <p:spPr>
          <a:xfrm>
            <a:off x="571500" y="4313039"/>
            <a:ext cx="8001000" cy="557213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334155"/>
                </a:solidFill>
              </a:rPr>
              <a:t>Visual Impact:</a:t>
            </a:r>
            <a:r>
              <a:rPr lang="en-US" sz="942" dirty="0">
                <a:solidFill>
                  <a:srgbClr val="334155"/>
                </a:solidFill>
              </a:rPr>
              <a:t> The transformation isolates the retinal tissue and highlights pathological features like microaneurysms and exudates, providing the foundation for high-accuracy deep learning classification.</a:t>
            </a:r>
            <a:endParaRPr lang="en-US" sz="88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1290</Words>
  <Application>Microsoft Office PowerPoint</Application>
  <PresentationFormat>On-screen Show (16:9)</PresentationFormat>
  <Paragraphs>192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ELİF KELEŞ</cp:lastModifiedBy>
  <cp:revision>9</cp:revision>
  <dcterms:created xsi:type="dcterms:W3CDTF">2026-01-07T17:14:00Z</dcterms:created>
  <dcterms:modified xsi:type="dcterms:W3CDTF">2026-01-08T06:42:05Z</dcterms:modified>
</cp:coreProperties>
</file>